
<file path=[Content_Types].xml><?xml version="1.0" encoding="utf-8"?>
<Types xmlns="http://schemas.openxmlformats.org/package/2006/content-types">
  <Default Extension="xml" ContentType="application/xml"/>
  <Default Extension="tiff" ContentType="image/tiff"/>
  <Default Extension="jpeg" ContentType="image/jpeg"/>
  <Default Extension="png" ContentType="image/png"/>
  <Default Extension="rels" ContentType="application/vnd.openxmlformats-package.relationships+xml"/>
  <Default Extension="m4a" ContentType="audi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87380"/>
  </p:normalViewPr>
  <p:slideViewPr>
    <p:cSldViewPr snapToGrid="0" snapToObjects="1">
      <p:cViewPr varScale="1">
        <p:scale>
          <a:sx n="77" d="100"/>
          <a:sy n="77" d="100"/>
        </p:scale>
        <p:origin x="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5822F-4C80-EE45-8209-1C842AC0BFC2}" type="datetimeFigureOut">
              <a:rPr lang="en-US" smtClean="0"/>
              <a:t>9/3/19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011-BD9F-8E47-ACA9-854B0E328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42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CA011-BD9F-8E47-ACA9-854B0E3287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99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b="1" dirty="0" smtClean="0"/>
              <a:t>Why do we do this – scale of</a:t>
            </a:r>
            <a:r>
              <a:rPr lang="en-GB" sz="1200" b="1" baseline="0" dirty="0" smtClean="0"/>
              <a:t> the issue</a:t>
            </a:r>
            <a:endParaRPr lang="en-GB" sz="1200" b="1" dirty="0" smtClean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1200" b="1" dirty="0" smtClean="0"/>
              <a:t>How many people with communication disabilities (CD) in low income countries?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b="1" dirty="0" smtClean="0"/>
              <a:t>1 billion </a:t>
            </a:r>
            <a:r>
              <a:rPr lang="en-GB" sz="1200" dirty="0" smtClean="0"/>
              <a:t>people worldwide live with disability  (WRD, 2011). Global population 7 billion in 2012.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 smtClean="0"/>
              <a:t>Hartley &amp; </a:t>
            </a:r>
            <a:r>
              <a:rPr lang="en-GB" sz="1200" dirty="0" err="1" smtClean="0"/>
              <a:t>Wirz</a:t>
            </a:r>
            <a:r>
              <a:rPr lang="en-GB" sz="1200" dirty="0" smtClean="0"/>
              <a:t> (2002) suggest </a:t>
            </a:r>
            <a:r>
              <a:rPr lang="en-GB" sz="1200" b="1" dirty="0" smtClean="0"/>
              <a:t>38–49% </a:t>
            </a:r>
            <a:r>
              <a:rPr lang="en-GB" sz="1200" dirty="0" smtClean="0"/>
              <a:t>of people with disabilities seeking help from rehabilitation services, have CD.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 err="1" smtClean="0"/>
              <a:t>Biritwum</a:t>
            </a:r>
            <a:r>
              <a:rPr lang="en-GB" sz="1200" dirty="0" smtClean="0"/>
              <a:t> et al, estimate 25% of children identified with disabilities in the central province of Ghana reported CD.</a:t>
            </a:r>
          </a:p>
          <a:p>
            <a:pPr algn="ctr"/>
            <a:r>
              <a:rPr lang="en-GB" sz="1200" b="1" dirty="0" smtClean="0">
                <a:solidFill>
                  <a:srgbClr val="FF0000"/>
                </a:solidFill>
              </a:rPr>
              <a:t>250-490 million people </a:t>
            </a:r>
            <a:r>
              <a:rPr lang="en-GB" sz="1200" dirty="0" smtClean="0">
                <a:solidFill>
                  <a:srgbClr val="FF0000"/>
                </a:solidFill>
              </a:rPr>
              <a:t>may have communication disabilities.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CA011-BD9F-8E47-ACA9-854B0E32876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7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CTI is for anyone interested or working in the field of communication and/or feeding disability. This includes therapists, teachers, doctors, parents and carers, community workers, as well as people with a disability themselves.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To support the knowledge, skills</a:t>
            </a:r>
            <a:r>
              <a:rPr lang="en-GB" baseline="0" dirty="0" smtClean="0"/>
              <a:t> and attitude desired for SLTs from HIC to work in LMIC</a:t>
            </a: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No membership fee, attendance</a:t>
            </a:r>
            <a:r>
              <a:rPr lang="en-GB" baseline="0" dirty="0" smtClean="0"/>
              <a:t> fee at </a:t>
            </a:r>
            <a:r>
              <a:rPr lang="en-GB" dirty="0" smtClean="0"/>
              <a:t>study days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CA011-BD9F-8E47-ACA9-854B0E3287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59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 smtClean="0"/>
              <a:t>- to enable people to link with one another, in order to share ideas, experience, knowledge and resources. Job opportunities,</a:t>
            </a:r>
            <a:r>
              <a:rPr lang="en-GB" baseline="0" dirty="0" smtClean="0"/>
              <a:t> signposting</a:t>
            </a:r>
            <a:endParaRPr lang="en-GB" dirty="0" smtClean="0"/>
          </a:p>
          <a:p>
            <a:pPr lvl="0"/>
            <a:endParaRPr lang="en-GB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 smtClean="0"/>
              <a:t>organise </a:t>
            </a:r>
            <a:r>
              <a:rPr lang="en-GB" dirty="0" smtClean="0"/>
              <a:t>study days – most</a:t>
            </a:r>
            <a:r>
              <a:rPr lang="en-GB" baseline="0" dirty="0" smtClean="0"/>
              <a:t> recent was on ‘</a:t>
            </a:r>
            <a:r>
              <a:rPr lang="en-GB" dirty="0" smtClean="0"/>
              <a:t>successful</a:t>
            </a:r>
            <a:r>
              <a:rPr lang="en-GB" baseline="0" dirty="0" smtClean="0"/>
              <a:t> collaboration for communication disability services in LMIC’, previous study day was about front end planning for projects in </a:t>
            </a:r>
            <a:r>
              <a:rPr lang="en-GB" baseline="0" dirty="0" smtClean="0"/>
              <a:t>LMIC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 smtClean="0"/>
              <a:t>are organised to provide support for UK members. Topics relate to appropriate, effective and sustainable approaches to sharing ideas, skills and practice. These are usually held once a year. Details are advertised on Facebook and the website.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- to maintain a resource pack for people in the UK wanting to prepare for overseas work. Speak at sister</a:t>
            </a:r>
            <a:r>
              <a:rPr lang="en-GB" baseline="0" dirty="0" smtClean="0"/>
              <a:t> organisation events, e.g. </a:t>
            </a:r>
            <a:r>
              <a:rPr lang="en-GB" dirty="0" smtClean="0"/>
              <a:t>recent</a:t>
            </a:r>
            <a:r>
              <a:rPr lang="en-GB" baseline="0" dirty="0" smtClean="0"/>
              <a:t> OT frontiers AGM, joint (OT / SLT /PT) study day in Birmingham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- to ensure that people involved in international work obtain the right support,</a:t>
            </a:r>
            <a:r>
              <a:rPr lang="en-GB" baseline="0" dirty="0" smtClean="0"/>
              <a:t> linked into right networks to improve sustainability, support, not reinvent the wheel, be aware of what has come before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aseline="0" dirty="0" smtClean="0"/>
              <a:t>RCSLT </a:t>
            </a:r>
            <a:r>
              <a:rPr lang="en-GB" baseline="0" dirty="0" smtClean="0"/>
              <a:t>redirect queries to CTI and some members act as expert </a:t>
            </a:r>
            <a:r>
              <a:rPr lang="en-GB" baseline="0" dirty="0" smtClean="0"/>
              <a:t>advisers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baseline="0" dirty="0" smtClean="0"/>
          </a:p>
          <a:p>
            <a:pPr lvl="0"/>
            <a:endParaRPr lang="en-US" dirty="0" smtClean="0"/>
          </a:p>
          <a:p>
            <a:r>
              <a:rPr lang="en-GB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CA011-BD9F-8E47-ACA9-854B0E3287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CA011-BD9F-8E47-ACA9-854B0E3287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0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01F20-8C8F-0747-B6F9-BEA793DE7CD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1C9CD-85D3-654A-B5AB-C6BEA4597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4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hyperlink" Target="http://www.communicationtherapyinternational.org/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3.tiff"/><Relationship Id="rId6" Type="http://schemas.openxmlformats.org/officeDocument/2006/relationships/image" Target="../media/image4.tiff"/><Relationship Id="rId7" Type="http://schemas.openxmlformats.org/officeDocument/2006/relationships/image" Target="../media/image2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4.tiff"/><Relationship Id="rId6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5.tiff"/><Relationship Id="rId6" Type="http://schemas.openxmlformats.org/officeDocument/2006/relationships/image" Target="../media/image6.tiff"/><Relationship Id="rId7" Type="http://schemas.openxmlformats.org/officeDocument/2006/relationships/image" Target="../media/image4.tiff"/><Relationship Id="rId8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hyperlink" Target="http://www.communicationtherapyinternational.or/" TargetMode="External"/><Relationship Id="rId6" Type="http://schemas.openxmlformats.org/officeDocument/2006/relationships/hyperlink" Target="mailto:ctimembership@gmail.com" TargetMode="External"/><Relationship Id="rId7" Type="http://schemas.openxmlformats.org/officeDocument/2006/relationships/image" Target="../media/image4.tiff"/><Relationship Id="rId8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133744"/>
          </a:xfrm>
        </p:spPr>
        <p:txBody>
          <a:bodyPr>
            <a:normAutofit/>
          </a:bodyPr>
          <a:lstStyle/>
          <a:p>
            <a:endParaRPr lang="en-US" sz="3600" b="1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Creating a network for SLTs worldwide</a:t>
            </a:r>
          </a:p>
          <a:p>
            <a:r>
              <a:rPr lang="x-none" u="sng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  <a:hlinkClick r:id="rId5"/>
              </a:rPr>
              <a:t>www.communicationtherapyinternational.or</a:t>
            </a:r>
            <a:r>
              <a:rPr lang="en-US" u="sng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  <a:hlinkClick r:id="rId5"/>
              </a:rPr>
              <a:t>g</a:t>
            </a:r>
            <a:endParaRPr lang="en-US" u="sng" dirty="0" smtClean="0">
              <a:solidFill>
                <a:schemeClr val="accent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1" y="7938"/>
            <a:ext cx="7095408" cy="3502025"/>
          </a:xfrm>
          <a:prstGeom prst="rect">
            <a:avLst/>
          </a:prstGeom>
        </p:spPr>
      </p:pic>
      <p:pic>
        <p:nvPicPr>
          <p:cNvPr id="6" name="Slide 1 CTI PP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6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What is CTI?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Network established in 1990 by </a:t>
            </a:r>
            <a:r>
              <a:rPr lang="en-GB" dirty="0">
                <a:latin typeface="Helvetica" charset="0"/>
                <a:ea typeface="Helvetica" charset="0"/>
                <a:cs typeface="Helvetica" charset="0"/>
              </a:rPr>
              <a:t>a group of </a:t>
            </a: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SLTs in </a:t>
            </a:r>
            <a:r>
              <a:rPr lang="en-GB" dirty="0">
                <a:latin typeface="Helvetica" charset="0"/>
                <a:ea typeface="Helvetica" charset="0"/>
                <a:cs typeface="Helvetica" charset="0"/>
              </a:rPr>
              <a:t>the </a:t>
            </a: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UK</a:t>
            </a:r>
          </a:p>
          <a:p>
            <a:pPr marL="0" indent="0">
              <a:buNone/>
            </a:pPr>
            <a:endParaRPr lang="en-GB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buNone/>
            </a:pP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In 2017 became an RCSLT Clinical Excellence Network (CEN)</a:t>
            </a:r>
          </a:p>
          <a:p>
            <a:pPr marL="0" indent="0">
              <a:buNone/>
            </a:pPr>
            <a:endParaRPr lang="en-GB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buNone/>
            </a:pP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Run </a:t>
            </a:r>
            <a:r>
              <a:rPr lang="en-GB" dirty="0">
                <a:latin typeface="Helvetica" charset="0"/>
                <a:ea typeface="Helvetica" charset="0"/>
                <a:cs typeface="Helvetica" charset="0"/>
              </a:rPr>
              <a:t>by a small committee </a:t>
            </a: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who </a:t>
            </a:r>
            <a:r>
              <a:rPr lang="en-GB" dirty="0">
                <a:latin typeface="Helvetica" charset="0"/>
                <a:ea typeface="Helvetica" charset="0"/>
                <a:cs typeface="Helvetica" charset="0"/>
              </a:rPr>
              <a:t>have worked or are working in </a:t>
            </a: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low and middle income countries (LMIC)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buNone/>
            </a:pPr>
            <a:endParaRPr lang="en-US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indent="0" algn="r">
              <a:buNone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        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5549" y="5163343"/>
            <a:ext cx="1536700" cy="1460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929187"/>
            <a:ext cx="1867581" cy="1928813"/>
          </a:xfrm>
          <a:prstGeom prst="rect">
            <a:avLst/>
          </a:prstGeom>
        </p:spPr>
      </p:pic>
      <p:pic>
        <p:nvPicPr>
          <p:cNvPr id="5" name="Slide 1 CTI PP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1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Who is CTI for?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3200" dirty="0" smtClean="0">
                <a:latin typeface="Helvetica" charset="0"/>
                <a:ea typeface="Helvetica" charset="0"/>
                <a:cs typeface="Helvetica" charset="0"/>
              </a:rPr>
              <a:t>Our aim is to </a:t>
            </a:r>
            <a:r>
              <a:rPr lang="en-GB" sz="3200" dirty="0">
                <a:latin typeface="Helvetica" charset="0"/>
                <a:ea typeface="Helvetica" charset="0"/>
                <a:cs typeface="Helvetica" charset="0"/>
              </a:rPr>
              <a:t>support professionals, including Speech and Language Therapists from high income countries, to maximize the impact of their work with people with communication disability in low and middle income countries (LMICs</a:t>
            </a:r>
            <a:r>
              <a:rPr lang="en-GB" sz="3200" dirty="0" smtClean="0">
                <a:latin typeface="Helvetica" charset="0"/>
                <a:ea typeface="Helvetica" charset="0"/>
                <a:cs typeface="Helvetica" charset="0"/>
              </a:rPr>
              <a:t>)</a:t>
            </a: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29187"/>
            <a:ext cx="1867581" cy="1928813"/>
          </a:xfrm>
          <a:prstGeom prst="rect">
            <a:avLst/>
          </a:prstGeom>
        </p:spPr>
      </p:pic>
      <p:pic>
        <p:nvPicPr>
          <p:cNvPr id="3" name="Slide 3 CTI PP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What 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do 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CTI do?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79523"/>
          </a:xfrm>
        </p:spPr>
        <p:txBody>
          <a:bodyPr/>
          <a:lstStyle/>
          <a:p>
            <a:pPr fontAlgn="t"/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ONLINE NETWORK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endParaRPr lang="en-GB" dirty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/>
              <a:t>	</a:t>
            </a:r>
          </a:p>
          <a:p>
            <a:pPr marL="0" indent="0" algn="r">
              <a:buNone/>
            </a:pPr>
            <a:r>
              <a:rPr lang="en-GB" sz="2400" b="1" dirty="0" smtClean="0">
                <a:latin typeface="Helvetica" charset="0"/>
                <a:ea typeface="Helvetica" charset="0"/>
                <a:cs typeface="Helvetica" charset="0"/>
              </a:rPr>
              <a:t>STUDY DAYS</a:t>
            </a: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 </a:t>
            </a:r>
          </a:p>
          <a:p>
            <a:pPr marL="0" lvl="0" indent="0">
              <a:buNone/>
            </a:pPr>
            <a:endParaRPr lang="en-GB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WORK WITH ADAPT AND OT FRONTIERS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en-GB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lvl="0" indent="0">
              <a:buNone/>
            </a:pPr>
            <a:endParaRPr lang="en-GB" dirty="0">
              <a:latin typeface="Helvetica" charset="0"/>
              <a:ea typeface="Helvetica" charset="0"/>
              <a:cs typeface="Helvetica" charset="0"/>
            </a:endParaRPr>
          </a:p>
          <a:p>
            <a:pPr marL="0" lvl="0" indent="0">
              <a:buNone/>
            </a:pPr>
            <a:endParaRPr lang="en-GB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lvl="0" indent="0">
              <a:buNone/>
            </a:pPr>
            <a:endParaRPr lang="en-GB" dirty="0">
              <a:latin typeface="Helvetica" charset="0"/>
              <a:ea typeface="Helvetica" charset="0"/>
              <a:cs typeface="Helvetica" charset="0"/>
            </a:endParaRPr>
          </a:p>
          <a:p>
            <a:pPr marL="0" lvl="0" indent="0">
              <a:buNone/>
            </a:pPr>
            <a:endParaRPr lang="en-GB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lvl="0" indent="0" algn="r">
              <a:buNone/>
            </a:pPr>
            <a:endParaRPr lang="en-GB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lvl="0" indent="0" algn="r">
              <a:buNone/>
            </a:pPr>
            <a:r>
              <a:rPr lang="en-US" sz="2400" b="1" dirty="0" smtClean="0">
                <a:latin typeface="Helvetica" charset="0"/>
                <a:ea typeface="Helvetica" charset="0"/>
                <a:cs typeface="Helvetica" charset="0"/>
              </a:rPr>
              <a:t>LIAISE WITH RCSLT</a:t>
            </a:r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314" y="2723474"/>
            <a:ext cx="3703262" cy="27774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4124" y="2445352"/>
            <a:ext cx="2261264" cy="2976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99" y="4912159"/>
            <a:ext cx="1867581" cy="1928813"/>
          </a:xfrm>
          <a:prstGeom prst="rect">
            <a:avLst/>
          </a:prstGeom>
        </p:spPr>
      </p:pic>
      <p:pic>
        <p:nvPicPr>
          <p:cNvPr id="10" name="Slide 4 CTI PPX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5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To find out more and get involved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u="sng" dirty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buNone/>
            </a:pPr>
            <a:r>
              <a:rPr lang="en-GB" b="1" dirty="0" smtClean="0">
                <a:latin typeface="Helvetica" charset="0"/>
                <a:ea typeface="Helvetica" charset="0"/>
                <a:cs typeface="Helvetica" charset="0"/>
              </a:rPr>
              <a:t>Follow </a:t>
            </a:r>
            <a:r>
              <a:rPr lang="en-GB" b="1" dirty="0">
                <a:latin typeface="Helvetica" charset="0"/>
                <a:ea typeface="Helvetica" charset="0"/>
                <a:cs typeface="Helvetica" charset="0"/>
              </a:rPr>
              <a:t>us on Facebook: </a:t>
            </a:r>
            <a:r>
              <a:rPr lang="en-GB" dirty="0">
                <a:latin typeface="Helvetica" charset="0"/>
                <a:ea typeface="Helvetica" charset="0"/>
                <a:cs typeface="Helvetica" charset="0"/>
              </a:rPr>
              <a:t>Communication Therapy International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buNone/>
            </a:pPr>
            <a:r>
              <a:rPr lang="en-GB" b="1" dirty="0">
                <a:latin typeface="Helvetica" charset="0"/>
                <a:ea typeface="Helvetica" charset="0"/>
                <a:cs typeface="Helvetica" charset="0"/>
              </a:rPr>
              <a:t>Follow us on Twitter: </a:t>
            </a:r>
            <a:r>
              <a:rPr lang="en-GB" dirty="0">
                <a:latin typeface="Helvetica" charset="0"/>
                <a:ea typeface="Helvetica" charset="0"/>
                <a:cs typeface="Helvetica" charset="0"/>
              </a:rPr>
              <a:t>@</a:t>
            </a:r>
            <a:r>
              <a:rPr lang="en-GB" dirty="0" err="1" smtClean="0">
                <a:latin typeface="Helvetica" charset="0"/>
                <a:ea typeface="Helvetica" charset="0"/>
                <a:cs typeface="Helvetica" charset="0"/>
              </a:rPr>
              <a:t>comm_ntherapy</a:t>
            </a:r>
            <a:endParaRPr lang="en-GB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buNone/>
            </a:pPr>
            <a:r>
              <a:rPr lang="en-GB" b="1" dirty="0" smtClean="0">
                <a:latin typeface="Helvetica" charset="0"/>
                <a:ea typeface="Helvetica" charset="0"/>
                <a:cs typeface="Helvetica" charset="0"/>
              </a:rPr>
              <a:t>Visit our website: </a:t>
            </a:r>
            <a:r>
              <a:rPr lang="x-none" u="sng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  <a:hlinkClick r:id="rId5"/>
              </a:rPr>
              <a:t>www.communicationtherapyinternational.or</a:t>
            </a:r>
            <a:r>
              <a:rPr lang="en-US" u="sng" dirty="0" smtClean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rPr>
              <a:t>g</a:t>
            </a:r>
          </a:p>
          <a:p>
            <a:pPr marL="0" indent="0">
              <a:buNone/>
            </a:pPr>
            <a:r>
              <a:rPr lang="en-GB" b="1" dirty="0" smtClean="0">
                <a:latin typeface="Helvetica" charset="0"/>
                <a:ea typeface="Helvetica" charset="0"/>
                <a:cs typeface="Helvetica" charset="0"/>
              </a:rPr>
              <a:t>Mailing list: </a:t>
            </a: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email </a:t>
            </a:r>
            <a:r>
              <a:rPr lang="en-GB" u="sng" dirty="0" smtClean="0">
                <a:latin typeface="Helvetica" charset="0"/>
                <a:ea typeface="Helvetica" charset="0"/>
                <a:cs typeface="Helvetica" charset="0"/>
                <a:hlinkClick r:id="rId6"/>
              </a:rPr>
              <a:t>ctimembership@gmail.com</a:t>
            </a:r>
            <a:r>
              <a:rPr lang="en-GB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to join</a:t>
            </a:r>
            <a:endParaRPr lang="en-US" dirty="0"/>
          </a:p>
          <a:p>
            <a:pPr marL="0" indent="0">
              <a:buNone/>
            </a:pPr>
            <a:endParaRPr lang="en-US" u="sng" dirty="0" smtClean="0"/>
          </a:p>
          <a:p>
            <a:endParaRPr lang="en-GB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929187"/>
            <a:ext cx="1867581" cy="1928813"/>
          </a:xfrm>
          <a:prstGeom prst="rect">
            <a:avLst/>
          </a:prstGeom>
        </p:spPr>
      </p:pic>
      <p:pic>
        <p:nvPicPr>
          <p:cNvPr id="5" name="Slide 5 CTI PPX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3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</TotalTime>
  <Words>505</Words>
  <Application>Microsoft Macintosh PowerPoint</Application>
  <PresentationFormat>Widescreen</PresentationFormat>
  <Paragraphs>69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Calibri Light</vt:lpstr>
      <vt:lpstr>Helvetica</vt:lpstr>
      <vt:lpstr>Arial</vt:lpstr>
      <vt:lpstr>Office Theme</vt:lpstr>
      <vt:lpstr> </vt:lpstr>
      <vt:lpstr>What is CTI?</vt:lpstr>
      <vt:lpstr>Who is CTI for?</vt:lpstr>
      <vt:lpstr>What do CTI do?</vt:lpstr>
      <vt:lpstr>To find out more and get involved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Communicaiton Therapy International </dc:title>
  <dc:creator>Hogger, Lucie</dc:creator>
  <cp:lastModifiedBy>Microsoft Office User</cp:lastModifiedBy>
  <cp:revision>16</cp:revision>
  <dcterms:created xsi:type="dcterms:W3CDTF">2017-12-04T17:41:40Z</dcterms:created>
  <dcterms:modified xsi:type="dcterms:W3CDTF">2019-09-03T08:31:14Z</dcterms:modified>
</cp:coreProperties>
</file>